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69" r:id="rId5"/>
    <p:sldId id="267" r:id="rId6"/>
    <p:sldId id="264" r:id="rId7"/>
    <p:sldId id="273" r:id="rId8"/>
    <p:sldId id="272" r:id="rId9"/>
    <p:sldId id="276" r:id="rId10"/>
    <p:sldId id="277" r:id="rId11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94434" autoAdjust="0"/>
  </p:normalViewPr>
  <p:slideViewPr>
    <p:cSldViewPr>
      <p:cViewPr varScale="1">
        <p:scale>
          <a:sx n="67" d="100"/>
          <a:sy n="67" d="100"/>
        </p:scale>
        <p:origin x="119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A7C75B-2B5E-40F7-94AF-4C7BFE659077}" type="doc">
      <dgm:prSet loTypeId="urn:microsoft.com/office/officeart/2005/8/layout/orgChart1" loCatId="hierarchy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4025EFEC-73DD-4B70-91BF-2701ECD61901}">
      <dgm:prSet phldrT="[Текст]" custT="1"/>
      <dgm:spPr/>
      <dgm:t>
        <a:bodyPr/>
        <a:lstStyle/>
        <a:p>
          <a:r>
            <a:rPr lang="ru-RU" sz="2400" dirty="0" smtClean="0">
              <a:effectLst/>
              <a:latin typeface="+mn-lt"/>
              <a:ea typeface="+mn-ea"/>
              <a:cs typeface="+mn-cs"/>
            </a:rPr>
            <a:t>Для проведения квалификационного экзамена издается распоряжение администрации, содержащее положения</a:t>
          </a:r>
          <a:endParaRPr lang="ru-RU" sz="2400" dirty="0"/>
        </a:p>
      </dgm:t>
    </dgm:pt>
    <dgm:pt modelId="{AF6A2D12-B556-4221-B36B-2F205A1DB43D}" type="parTrans" cxnId="{7BDCF01D-B3FC-494B-B560-FEDEBCA62BE7}">
      <dgm:prSet/>
      <dgm:spPr/>
      <dgm:t>
        <a:bodyPr/>
        <a:lstStyle/>
        <a:p>
          <a:endParaRPr lang="ru-RU"/>
        </a:p>
      </dgm:t>
    </dgm:pt>
    <dgm:pt modelId="{0FF63D5B-A44E-4588-AE40-1101049856D0}" type="sibTrans" cxnId="{7BDCF01D-B3FC-494B-B560-FEDEBCA62BE7}">
      <dgm:prSet/>
      <dgm:spPr/>
      <dgm:t>
        <a:bodyPr/>
        <a:lstStyle/>
        <a:p>
          <a:endParaRPr lang="ru-RU"/>
        </a:p>
      </dgm:t>
    </dgm:pt>
    <dgm:pt modelId="{E46F32F1-62E4-4F19-9B92-866F453DE116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effectLst/>
              <a:latin typeface="+mn-lt"/>
              <a:ea typeface="+mn-ea"/>
              <a:cs typeface="+mn-cs"/>
            </a:rPr>
            <a:t>о составлении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effectLst/>
              <a:latin typeface="+mn-lt"/>
              <a:ea typeface="+mn-ea"/>
              <a:cs typeface="+mn-cs"/>
            </a:rPr>
            <a:t>списков муниципальных служащих, подлежащих </a:t>
          </a:r>
          <a:r>
            <a:rPr lang="ru-RU" sz="1800" dirty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проведению </a:t>
          </a:r>
          <a:r>
            <a:rPr lang="ru-RU" sz="1800" dirty="0" smtClean="0">
              <a:effectLst/>
              <a:latin typeface="+mn-lt"/>
              <a:ea typeface="+mn-ea"/>
              <a:cs typeface="+mn-cs"/>
            </a:rPr>
            <a:t>квалификационного</a:t>
          </a:r>
          <a:r>
            <a:rPr lang="ru-RU" sz="1800" dirty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 экзамена </a:t>
          </a:r>
          <a:endParaRPr lang="ru-RU" sz="1800" dirty="0"/>
        </a:p>
      </dgm:t>
    </dgm:pt>
    <dgm:pt modelId="{3A216169-1821-4B86-ACA7-59DAB18E1CCC}" type="parTrans" cxnId="{B76AAB2D-7323-44A8-88F2-E5B56082479A}">
      <dgm:prSet/>
      <dgm:spPr/>
      <dgm:t>
        <a:bodyPr/>
        <a:lstStyle/>
        <a:p>
          <a:endParaRPr lang="ru-RU"/>
        </a:p>
      </dgm:t>
    </dgm:pt>
    <dgm:pt modelId="{D96203F7-E14A-4FDA-82CD-A011FF58E8BA}" type="sibTrans" cxnId="{B76AAB2D-7323-44A8-88F2-E5B56082479A}">
      <dgm:prSet/>
      <dgm:spPr/>
      <dgm:t>
        <a:bodyPr/>
        <a:lstStyle/>
        <a:p>
          <a:endParaRPr lang="ru-RU"/>
        </a:p>
      </dgm:t>
    </dgm:pt>
    <dgm:pt modelId="{6562CC67-8306-417D-A370-68CC3D42AE7D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effectLst/>
              <a:latin typeface="+mn-lt"/>
              <a:ea typeface="+mn-ea"/>
              <a:cs typeface="+mn-cs"/>
            </a:rPr>
            <a:t>о подготовке документов, необходимых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effectLst/>
              <a:latin typeface="+mn-lt"/>
              <a:ea typeface="+mn-ea"/>
              <a:cs typeface="+mn-cs"/>
            </a:rPr>
            <a:t>для работы аттестационной комиссии</a:t>
          </a:r>
          <a:endParaRPr lang="ru-RU" sz="2000" dirty="0"/>
        </a:p>
      </dgm:t>
    </dgm:pt>
    <dgm:pt modelId="{CACFA1E3-DD7C-431D-AC16-899A3F35C4FC}" type="parTrans" cxnId="{5DAB9871-1A3A-4EDA-BBFB-851D4506CCBD}">
      <dgm:prSet/>
      <dgm:spPr/>
      <dgm:t>
        <a:bodyPr/>
        <a:lstStyle/>
        <a:p>
          <a:endParaRPr lang="ru-RU"/>
        </a:p>
      </dgm:t>
    </dgm:pt>
    <dgm:pt modelId="{554BC626-8733-4605-BB34-371267879CCB}" type="sibTrans" cxnId="{5DAB9871-1A3A-4EDA-BBFB-851D4506CCBD}">
      <dgm:prSet/>
      <dgm:spPr/>
      <dgm:t>
        <a:bodyPr/>
        <a:lstStyle/>
        <a:p>
          <a:endParaRPr lang="ru-RU"/>
        </a:p>
      </dgm:t>
    </dgm:pt>
    <dgm:pt modelId="{DC7AD784-70BA-4453-B493-7024133E664E}">
      <dgm:prSet phldrT="[Текст]" custT="1"/>
      <dgm:spPr/>
      <dgm:t>
        <a:bodyPr/>
        <a:lstStyle/>
        <a:p>
          <a:r>
            <a:rPr lang="ru-RU" sz="2000" dirty="0" smtClean="0">
              <a:effectLst/>
              <a:latin typeface="+mn-lt"/>
              <a:ea typeface="+mn-ea"/>
              <a:cs typeface="+mn-cs"/>
            </a:rPr>
            <a:t> </a:t>
          </a:r>
          <a:r>
            <a:rPr lang="ru-RU" sz="2000" dirty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об утверждении графика проведения квалификационного экзамена </a:t>
          </a:r>
          <a:endParaRPr lang="ru-RU" sz="2000" dirty="0">
            <a:solidFill>
              <a:schemeClr val="bg1"/>
            </a:solidFill>
          </a:endParaRPr>
        </a:p>
      </dgm:t>
    </dgm:pt>
    <dgm:pt modelId="{F86A720F-B378-40CD-8962-E802130B93D7}" type="sibTrans" cxnId="{B75E1790-0480-459A-8AA4-120D141C7D1A}">
      <dgm:prSet/>
      <dgm:spPr/>
      <dgm:t>
        <a:bodyPr/>
        <a:lstStyle/>
        <a:p>
          <a:endParaRPr lang="ru-RU"/>
        </a:p>
      </dgm:t>
    </dgm:pt>
    <dgm:pt modelId="{0ECA7E0E-51A7-4C94-8774-4795DD8F864D}" type="parTrans" cxnId="{B75E1790-0480-459A-8AA4-120D141C7D1A}">
      <dgm:prSet/>
      <dgm:spPr/>
      <dgm:t>
        <a:bodyPr/>
        <a:lstStyle/>
        <a:p>
          <a:endParaRPr lang="ru-RU"/>
        </a:p>
      </dgm:t>
    </dgm:pt>
    <dgm:pt modelId="{E7F9454E-A8BD-4861-AE0F-E6AEFCAC23B3}" type="pres">
      <dgm:prSet presAssocID="{07A7C75B-2B5E-40F7-94AF-4C7BFE65907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DC15AEF-9B8B-4ED8-81CF-4C0DD82FFEC2}" type="pres">
      <dgm:prSet presAssocID="{4025EFEC-73DD-4B70-91BF-2701ECD61901}" presName="hierRoot1" presStyleCnt="0">
        <dgm:presLayoutVars>
          <dgm:hierBranch val="init"/>
        </dgm:presLayoutVars>
      </dgm:prSet>
      <dgm:spPr/>
    </dgm:pt>
    <dgm:pt modelId="{F5DFE449-2301-4355-AE31-E95119020606}" type="pres">
      <dgm:prSet presAssocID="{4025EFEC-73DD-4B70-91BF-2701ECD61901}" presName="rootComposite1" presStyleCnt="0"/>
      <dgm:spPr/>
    </dgm:pt>
    <dgm:pt modelId="{E1A915C1-2E4A-4355-8F08-EB03315B6BD9}" type="pres">
      <dgm:prSet presAssocID="{4025EFEC-73DD-4B70-91BF-2701ECD61901}" presName="rootText1" presStyleLbl="node0" presStyleIdx="0" presStyleCnt="1" custScaleX="281466" custScaleY="155016" custLinFactNeighborX="44920" custLinFactNeighborY="-120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4A26E9-4EF2-46B3-8896-35FB0782E511}" type="pres">
      <dgm:prSet presAssocID="{4025EFEC-73DD-4B70-91BF-2701ECD6190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EFF39A3-BE6F-4AB9-8F35-F6233D9CEE64}" type="pres">
      <dgm:prSet presAssocID="{4025EFEC-73DD-4B70-91BF-2701ECD61901}" presName="hierChild2" presStyleCnt="0"/>
      <dgm:spPr/>
    </dgm:pt>
    <dgm:pt modelId="{7570537A-5BC2-4111-B0EC-6EE7142E995A}" type="pres">
      <dgm:prSet presAssocID="{0ECA7E0E-51A7-4C94-8774-4795DD8F864D}" presName="Name37" presStyleLbl="parChTrans1D2" presStyleIdx="0" presStyleCnt="3"/>
      <dgm:spPr/>
      <dgm:t>
        <a:bodyPr/>
        <a:lstStyle/>
        <a:p>
          <a:endParaRPr lang="ru-RU"/>
        </a:p>
      </dgm:t>
    </dgm:pt>
    <dgm:pt modelId="{903E1D6D-90EF-4A44-870B-6D831C9DF41B}" type="pres">
      <dgm:prSet presAssocID="{DC7AD784-70BA-4453-B493-7024133E664E}" presName="hierRoot2" presStyleCnt="0">
        <dgm:presLayoutVars>
          <dgm:hierBranch val="init"/>
        </dgm:presLayoutVars>
      </dgm:prSet>
      <dgm:spPr/>
    </dgm:pt>
    <dgm:pt modelId="{C6FCE19B-60BE-4FAE-89FC-4D6980D8D2EE}" type="pres">
      <dgm:prSet presAssocID="{DC7AD784-70BA-4453-B493-7024133E664E}" presName="rootComposite" presStyleCnt="0"/>
      <dgm:spPr/>
    </dgm:pt>
    <dgm:pt modelId="{AF4370CE-4088-4874-BEBC-9D90FDCC8456}" type="pres">
      <dgm:prSet presAssocID="{DC7AD784-70BA-4453-B493-7024133E664E}" presName="rootText" presStyleLbl="node2" presStyleIdx="0" presStyleCnt="3" custScaleX="113126" custScaleY="1780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23CED1-AA56-413A-9984-60D092966AB4}" type="pres">
      <dgm:prSet presAssocID="{DC7AD784-70BA-4453-B493-7024133E664E}" presName="rootConnector" presStyleLbl="node2" presStyleIdx="0" presStyleCnt="3"/>
      <dgm:spPr/>
      <dgm:t>
        <a:bodyPr/>
        <a:lstStyle/>
        <a:p>
          <a:endParaRPr lang="ru-RU"/>
        </a:p>
      </dgm:t>
    </dgm:pt>
    <dgm:pt modelId="{3E939BD1-7594-4C3C-96F3-A5B10CE57A08}" type="pres">
      <dgm:prSet presAssocID="{DC7AD784-70BA-4453-B493-7024133E664E}" presName="hierChild4" presStyleCnt="0"/>
      <dgm:spPr/>
    </dgm:pt>
    <dgm:pt modelId="{55F9BDBA-7F1D-4BD9-AF1C-0F5D07EB3E0E}" type="pres">
      <dgm:prSet presAssocID="{DC7AD784-70BA-4453-B493-7024133E664E}" presName="hierChild5" presStyleCnt="0"/>
      <dgm:spPr/>
    </dgm:pt>
    <dgm:pt modelId="{0FC95831-0E86-4878-A7B0-174F870D7927}" type="pres">
      <dgm:prSet presAssocID="{3A216169-1821-4B86-ACA7-59DAB18E1CCC}" presName="Name37" presStyleLbl="parChTrans1D2" presStyleIdx="1" presStyleCnt="3"/>
      <dgm:spPr/>
      <dgm:t>
        <a:bodyPr/>
        <a:lstStyle/>
        <a:p>
          <a:endParaRPr lang="ru-RU"/>
        </a:p>
      </dgm:t>
    </dgm:pt>
    <dgm:pt modelId="{033310AD-71BF-4F16-A4F9-FDAC67BB9040}" type="pres">
      <dgm:prSet presAssocID="{E46F32F1-62E4-4F19-9B92-866F453DE116}" presName="hierRoot2" presStyleCnt="0">
        <dgm:presLayoutVars>
          <dgm:hierBranch val="init"/>
        </dgm:presLayoutVars>
      </dgm:prSet>
      <dgm:spPr/>
    </dgm:pt>
    <dgm:pt modelId="{D5D7B108-F901-4954-951C-09C292EE1A62}" type="pres">
      <dgm:prSet presAssocID="{E46F32F1-62E4-4F19-9B92-866F453DE116}" presName="rootComposite" presStyleCnt="0"/>
      <dgm:spPr/>
    </dgm:pt>
    <dgm:pt modelId="{9E3EB7FF-AA49-4BB6-B897-6F07DDC166B3}" type="pres">
      <dgm:prSet presAssocID="{E46F32F1-62E4-4F19-9B92-866F453DE116}" presName="rootText" presStyleLbl="node2" presStyleIdx="1" presStyleCnt="3" custScaleX="109213" custScaleY="1748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F45F72A-BA68-4F28-9FA2-6E9226D849F3}" type="pres">
      <dgm:prSet presAssocID="{E46F32F1-62E4-4F19-9B92-866F453DE116}" presName="rootConnector" presStyleLbl="node2" presStyleIdx="1" presStyleCnt="3"/>
      <dgm:spPr/>
      <dgm:t>
        <a:bodyPr/>
        <a:lstStyle/>
        <a:p>
          <a:endParaRPr lang="ru-RU"/>
        </a:p>
      </dgm:t>
    </dgm:pt>
    <dgm:pt modelId="{8686036B-9AAE-4FBE-A830-693A24C91691}" type="pres">
      <dgm:prSet presAssocID="{E46F32F1-62E4-4F19-9B92-866F453DE116}" presName="hierChild4" presStyleCnt="0"/>
      <dgm:spPr/>
    </dgm:pt>
    <dgm:pt modelId="{D829E819-E179-45EA-9ACF-4A13DCC29D3F}" type="pres">
      <dgm:prSet presAssocID="{E46F32F1-62E4-4F19-9B92-866F453DE116}" presName="hierChild5" presStyleCnt="0"/>
      <dgm:spPr/>
    </dgm:pt>
    <dgm:pt modelId="{93753031-2A7E-437D-B8B4-B65C62BED975}" type="pres">
      <dgm:prSet presAssocID="{CACFA1E3-DD7C-431D-AC16-899A3F35C4FC}" presName="Name37" presStyleLbl="parChTrans1D2" presStyleIdx="2" presStyleCnt="3"/>
      <dgm:spPr/>
      <dgm:t>
        <a:bodyPr/>
        <a:lstStyle/>
        <a:p>
          <a:endParaRPr lang="ru-RU"/>
        </a:p>
      </dgm:t>
    </dgm:pt>
    <dgm:pt modelId="{891489C2-E48D-446A-92AB-D1F0B7B7B09D}" type="pres">
      <dgm:prSet presAssocID="{6562CC67-8306-417D-A370-68CC3D42AE7D}" presName="hierRoot2" presStyleCnt="0">
        <dgm:presLayoutVars>
          <dgm:hierBranch val="init"/>
        </dgm:presLayoutVars>
      </dgm:prSet>
      <dgm:spPr/>
    </dgm:pt>
    <dgm:pt modelId="{1641A10A-553E-4DAF-A788-CC236C14BBF1}" type="pres">
      <dgm:prSet presAssocID="{6562CC67-8306-417D-A370-68CC3D42AE7D}" presName="rootComposite" presStyleCnt="0"/>
      <dgm:spPr/>
    </dgm:pt>
    <dgm:pt modelId="{B9F493C3-2DBA-4292-BD88-1CF755471C42}" type="pres">
      <dgm:prSet presAssocID="{6562CC67-8306-417D-A370-68CC3D42AE7D}" presName="rootText" presStyleLbl="node2" presStyleIdx="2" presStyleCnt="3" custScaleX="118696" custScaleY="178024" custLinFactNeighborX="2879" custLinFactNeighborY="25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B77904-90CD-4160-87DF-D137F9F55C2F}" type="pres">
      <dgm:prSet presAssocID="{6562CC67-8306-417D-A370-68CC3D42AE7D}" presName="rootConnector" presStyleLbl="node2" presStyleIdx="2" presStyleCnt="3"/>
      <dgm:spPr/>
      <dgm:t>
        <a:bodyPr/>
        <a:lstStyle/>
        <a:p>
          <a:endParaRPr lang="ru-RU"/>
        </a:p>
      </dgm:t>
    </dgm:pt>
    <dgm:pt modelId="{372FE385-1049-4310-82A5-14FAB974E3E4}" type="pres">
      <dgm:prSet presAssocID="{6562CC67-8306-417D-A370-68CC3D42AE7D}" presName="hierChild4" presStyleCnt="0"/>
      <dgm:spPr/>
    </dgm:pt>
    <dgm:pt modelId="{3C105900-334D-45E0-B331-4FB76125F61E}" type="pres">
      <dgm:prSet presAssocID="{6562CC67-8306-417D-A370-68CC3D42AE7D}" presName="hierChild5" presStyleCnt="0"/>
      <dgm:spPr/>
    </dgm:pt>
    <dgm:pt modelId="{80FCE063-66B5-453A-8CA1-8F28B345EAB3}" type="pres">
      <dgm:prSet presAssocID="{4025EFEC-73DD-4B70-91BF-2701ECD61901}" presName="hierChild3" presStyleCnt="0"/>
      <dgm:spPr/>
    </dgm:pt>
  </dgm:ptLst>
  <dgm:cxnLst>
    <dgm:cxn modelId="{B1916B26-7BBB-4580-BCCF-8C4D47556416}" type="presOf" srcId="{CACFA1E3-DD7C-431D-AC16-899A3F35C4FC}" destId="{93753031-2A7E-437D-B8B4-B65C62BED975}" srcOrd="0" destOrd="0" presId="urn:microsoft.com/office/officeart/2005/8/layout/orgChart1"/>
    <dgm:cxn modelId="{15C028B7-9E20-4EDF-9E33-451DCEF97485}" type="presOf" srcId="{6562CC67-8306-417D-A370-68CC3D42AE7D}" destId="{B9F493C3-2DBA-4292-BD88-1CF755471C42}" srcOrd="0" destOrd="0" presId="urn:microsoft.com/office/officeart/2005/8/layout/orgChart1"/>
    <dgm:cxn modelId="{3AB85CE9-36FC-4F60-A674-BA774AEC294C}" type="presOf" srcId="{0ECA7E0E-51A7-4C94-8774-4795DD8F864D}" destId="{7570537A-5BC2-4111-B0EC-6EE7142E995A}" srcOrd="0" destOrd="0" presId="urn:microsoft.com/office/officeart/2005/8/layout/orgChart1"/>
    <dgm:cxn modelId="{B76AAB2D-7323-44A8-88F2-E5B56082479A}" srcId="{4025EFEC-73DD-4B70-91BF-2701ECD61901}" destId="{E46F32F1-62E4-4F19-9B92-866F453DE116}" srcOrd="1" destOrd="0" parTransId="{3A216169-1821-4B86-ACA7-59DAB18E1CCC}" sibTransId="{D96203F7-E14A-4FDA-82CD-A011FF58E8BA}"/>
    <dgm:cxn modelId="{A6778B1C-6079-413E-A3D2-C4BE9EFA6C1C}" type="presOf" srcId="{E46F32F1-62E4-4F19-9B92-866F453DE116}" destId="{9E3EB7FF-AA49-4BB6-B897-6F07DDC166B3}" srcOrd="0" destOrd="0" presId="urn:microsoft.com/office/officeart/2005/8/layout/orgChart1"/>
    <dgm:cxn modelId="{B75E1790-0480-459A-8AA4-120D141C7D1A}" srcId="{4025EFEC-73DD-4B70-91BF-2701ECD61901}" destId="{DC7AD784-70BA-4453-B493-7024133E664E}" srcOrd="0" destOrd="0" parTransId="{0ECA7E0E-51A7-4C94-8774-4795DD8F864D}" sibTransId="{F86A720F-B378-40CD-8962-E802130B93D7}"/>
    <dgm:cxn modelId="{9B92B85B-28C4-4C6E-BC07-717EE47D21AA}" type="presOf" srcId="{DC7AD784-70BA-4453-B493-7024133E664E}" destId="{3E23CED1-AA56-413A-9984-60D092966AB4}" srcOrd="1" destOrd="0" presId="urn:microsoft.com/office/officeart/2005/8/layout/orgChart1"/>
    <dgm:cxn modelId="{7BDCF01D-B3FC-494B-B560-FEDEBCA62BE7}" srcId="{07A7C75B-2B5E-40F7-94AF-4C7BFE659077}" destId="{4025EFEC-73DD-4B70-91BF-2701ECD61901}" srcOrd="0" destOrd="0" parTransId="{AF6A2D12-B556-4221-B36B-2F205A1DB43D}" sibTransId="{0FF63D5B-A44E-4588-AE40-1101049856D0}"/>
    <dgm:cxn modelId="{63A5E858-AA09-40FB-827F-21F3D6D5DD3E}" type="presOf" srcId="{DC7AD784-70BA-4453-B493-7024133E664E}" destId="{AF4370CE-4088-4874-BEBC-9D90FDCC8456}" srcOrd="0" destOrd="0" presId="urn:microsoft.com/office/officeart/2005/8/layout/orgChart1"/>
    <dgm:cxn modelId="{97C7CEDB-5FFB-49C6-8B6E-FCCAD0FFBCB8}" type="presOf" srcId="{3A216169-1821-4B86-ACA7-59DAB18E1CCC}" destId="{0FC95831-0E86-4878-A7B0-174F870D7927}" srcOrd="0" destOrd="0" presId="urn:microsoft.com/office/officeart/2005/8/layout/orgChart1"/>
    <dgm:cxn modelId="{424F9F51-734D-4F56-9CDD-723717CDE18D}" type="presOf" srcId="{07A7C75B-2B5E-40F7-94AF-4C7BFE659077}" destId="{E7F9454E-A8BD-4861-AE0F-E6AEFCAC23B3}" srcOrd="0" destOrd="0" presId="urn:microsoft.com/office/officeart/2005/8/layout/orgChart1"/>
    <dgm:cxn modelId="{D2DE9A29-0FFE-4C63-BBA4-D1831A3DF39E}" type="presOf" srcId="{4025EFEC-73DD-4B70-91BF-2701ECD61901}" destId="{E1A915C1-2E4A-4355-8F08-EB03315B6BD9}" srcOrd="0" destOrd="0" presId="urn:microsoft.com/office/officeart/2005/8/layout/orgChart1"/>
    <dgm:cxn modelId="{CD4EA319-40FB-4B84-AB78-49B17C6E9EEC}" type="presOf" srcId="{4025EFEC-73DD-4B70-91BF-2701ECD61901}" destId="{FC4A26E9-4EF2-46B3-8896-35FB0782E511}" srcOrd="1" destOrd="0" presId="urn:microsoft.com/office/officeart/2005/8/layout/orgChart1"/>
    <dgm:cxn modelId="{5DAB9871-1A3A-4EDA-BBFB-851D4506CCBD}" srcId="{4025EFEC-73DD-4B70-91BF-2701ECD61901}" destId="{6562CC67-8306-417D-A370-68CC3D42AE7D}" srcOrd="2" destOrd="0" parTransId="{CACFA1E3-DD7C-431D-AC16-899A3F35C4FC}" sibTransId="{554BC626-8733-4605-BB34-371267879CCB}"/>
    <dgm:cxn modelId="{6EA81CD1-6EDB-4BCB-8429-B21D3A32FF2F}" type="presOf" srcId="{6562CC67-8306-417D-A370-68CC3D42AE7D}" destId="{0DB77904-90CD-4160-87DF-D137F9F55C2F}" srcOrd="1" destOrd="0" presId="urn:microsoft.com/office/officeart/2005/8/layout/orgChart1"/>
    <dgm:cxn modelId="{A675D63B-ADD1-48F1-BBDB-BF433389E521}" type="presOf" srcId="{E46F32F1-62E4-4F19-9B92-866F453DE116}" destId="{AF45F72A-BA68-4F28-9FA2-6E9226D849F3}" srcOrd="1" destOrd="0" presId="urn:microsoft.com/office/officeart/2005/8/layout/orgChart1"/>
    <dgm:cxn modelId="{FF9B26BD-773C-4418-A34F-741CC1457C04}" type="presParOf" srcId="{E7F9454E-A8BD-4861-AE0F-E6AEFCAC23B3}" destId="{ADC15AEF-9B8B-4ED8-81CF-4C0DD82FFEC2}" srcOrd="0" destOrd="0" presId="urn:microsoft.com/office/officeart/2005/8/layout/orgChart1"/>
    <dgm:cxn modelId="{DB77CB9B-1B0F-4C48-BD99-1B7FBA6EBC78}" type="presParOf" srcId="{ADC15AEF-9B8B-4ED8-81CF-4C0DD82FFEC2}" destId="{F5DFE449-2301-4355-AE31-E95119020606}" srcOrd="0" destOrd="0" presId="urn:microsoft.com/office/officeart/2005/8/layout/orgChart1"/>
    <dgm:cxn modelId="{4911D1DD-6440-4389-864E-48F70211F728}" type="presParOf" srcId="{F5DFE449-2301-4355-AE31-E95119020606}" destId="{E1A915C1-2E4A-4355-8F08-EB03315B6BD9}" srcOrd="0" destOrd="0" presId="urn:microsoft.com/office/officeart/2005/8/layout/orgChart1"/>
    <dgm:cxn modelId="{2EFD7AA7-D3FF-46B5-BDF5-80339CC6ECF5}" type="presParOf" srcId="{F5DFE449-2301-4355-AE31-E95119020606}" destId="{FC4A26E9-4EF2-46B3-8896-35FB0782E511}" srcOrd="1" destOrd="0" presId="urn:microsoft.com/office/officeart/2005/8/layout/orgChart1"/>
    <dgm:cxn modelId="{67F58A9D-6B56-49F3-A333-0FB3F4C176B3}" type="presParOf" srcId="{ADC15AEF-9B8B-4ED8-81CF-4C0DD82FFEC2}" destId="{3EFF39A3-BE6F-4AB9-8F35-F6233D9CEE64}" srcOrd="1" destOrd="0" presId="urn:microsoft.com/office/officeart/2005/8/layout/orgChart1"/>
    <dgm:cxn modelId="{C6621740-033B-4CE7-845C-CF77D87EDCC6}" type="presParOf" srcId="{3EFF39A3-BE6F-4AB9-8F35-F6233D9CEE64}" destId="{7570537A-5BC2-4111-B0EC-6EE7142E995A}" srcOrd="0" destOrd="0" presId="urn:microsoft.com/office/officeart/2005/8/layout/orgChart1"/>
    <dgm:cxn modelId="{6A081B3A-7F07-4900-98D9-183D0C6D6ACB}" type="presParOf" srcId="{3EFF39A3-BE6F-4AB9-8F35-F6233D9CEE64}" destId="{903E1D6D-90EF-4A44-870B-6D831C9DF41B}" srcOrd="1" destOrd="0" presId="urn:microsoft.com/office/officeart/2005/8/layout/orgChart1"/>
    <dgm:cxn modelId="{4307817C-8D63-4EB5-983D-8B59F47B7AB8}" type="presParOf" srcId="{903E1D6D-90EF-4A44-870B-6D831C9DF41B}" destId="{C6FCE19B-60BE-4FAE-89FC-4D6980D8D2EE}" srcOrd="0" destOrd="0" presId="urn:microsoft.com/office/officeart/2005/8/layout/orgChart1"/>
    <dgm:cxn modelId="{09945EFF-1A81-4478-B963-0D262206C107}" type="presParOf" srcId="{C6FCE19B-60BE-4FAE-89FC-4D6980D8D2EE}" destId="{AF4370CE-4088-4874-BEBC-9D90FDCC8456}" srcOrd="0" destOrd="0" presId="urn:microsoft.com/office/officeart/2005/8/layout/orgChart1"/>
    <dgm:cxn modelId="{7CCD982C-2E1E-4796-81D0-2B83B485E0FE}" type="presParOf" srcId="{C6FCE19B-60BE-4FAE-89FC-4D6980D8D2EE}" destId="{3E23CED1-AA56-413A-9984-60D092966AB4}" srcOrd="1" destOrd="0" presId="urn:microsoft.com/office/officeart/2005/8/layout/orgChart1"/>
    <dgm:cxn modelId="{932DE511-5AC6-4D3C-BAB0-8B37DEB3F1B9}" type="presParOf" srcId="{903E1D6D-90EF-4A44-870B-6D831C9DF41B}" destId="{3E939BD1-7594-4C3C-96F3-A5B10CE57A08}" srcOrd="1" destOrd="0" presId="urn:microsoft.com/office/officeart/2005/8/layout/orgChart1"/>
    <dgm:cxn modelId="{D1595219-5634-45C9-959D-2DE15555F8DB}" type="presParOf" srcId="{903E1D6D-90EF-4A44-870B-6D831C9DF41B}" destId="{55F9BDBA-7F1D-4BD9-AF1C-0F5D07EB3E0E}" srcOrd="2" destOrd="0" presId="urn:microsoft.com/office/officeart/2005/8/layout/orgChart1"/>
    <dgm:cxn modelId="{3026E174-5B3F-4DCA-A980-099E75D872CF}" type="presParOf" srcId="{3EFF39A3-BE6F-4AB9-8F35-F6233D9CEE64}" destId="{0FC95831-0E86-4878-A7B0-174F870D7927}" srcOrd="2" destOrd="0" presId="urn:microsoft.com/office/officeart/2005/8/layout/orgChart1"/>
    <dgm:cxn modelId="{A1053A5E-9E99-40A6-9096-D996ADD76842}" type="presParOf" srcId="{3EFF39A3-BE6F-4AB9-8F35-F6233D9CEE64}" destId="{033310AD-71BF-4F16-A4F9-FDAC67BB9040}" srcOrd="3" destOrd="0" presId="urn:microsoft.com/office/officeart/2005/8/layout/orgChart1"/>
    <dgm:cxn modelId="{AC88A00B-2554-4729-9659-4A6BDB2470BA}" type="presParOf" srcId="{033310AD-71BF-4F16-A4F9-FDAC67BB9040}" destId="{D5D7B108-F901-4954-951C-09C292EE1A62}" srcOrd="0" destOrd="0" presId="urn:microsoft.com/office/officeart/2005/8/layout/orgChart1"/>
    <dgm:cxn modelId="{2466E6B5-E764-4CCC-A1CD-E1ECC18443B2}" type="presParOf" srcId="{D5D7B108-F901-4954-951C-09C292EE1A62}" destId="{9E3EB7FF-AA49-4BB6-B897-6F07DDC166B3}" srcOrd="0" destOrd="0" presId="urn:microsoft.com/office/officeart/2005/8/layout/orgChart1"/>
    <dgm:cxn modelId="{859B285E-C321-4DF9-96D2-09E3C64FC1F2}" type="presParOf" srcId="{D5D7B108-F901-4954-951C-09C292EE1A62}" destId="{AF45F72A-BA68-4F28-9FA2-6E9226D849F3}" srcOrd="1" destOrd="0" presId="urn:microsoft.com/office/officeart/2005/8/layout/orgChart1"/>
    <dgm:cxn modelId="{2FB859F9-868A-4F9E-96B9-1E10FF042373}" type="presParOf" srcId="{033310AD-71BF-4F16-A4F9-FDAC67BB9040}" destId="{8686036B-9AAE-4FBE-A830-693A24C91691}" srcOrd="1" destOrd="0" presId="urn:microsoft.com/office/officeart/2005/8/layout/orgChart1"/>
    <dgm:cxn modelId="{2110EF8F-8545-429F-AD67-6800C5B8A29F}" type="presParOf" srcId="{033310AD-71BF-4F16-A4F9-FDAC67BB9040}" destId="{D829E819-E179-45EA-9ACF-4A13DCC29D3F}" srcOrd="2" destOrd="0" presId="urn:microsoft.com/office/officeart/2005/8/layout/orgChart1"/>
    <dgm:cxn modelId="{064E5822-C333-450A-A60B-2EC6C995A868}" type="presParOf" srcId="{3EFF39A3-BE6F-4AB9-8F35-F6233D9CEE64}" destId="{93753031-2A7E-437D-B8B4-B65C62BED975}" srcOrd="4" destOrd="0" presId="urn:microsoft.com/office/officeart/2005/8/layout/orgChart1"/>
    <dgm:cxn modelId="{547C4F28-2E5F-447F-AF43-336515DD09CF}" type="presParOf" srcId="{3EFF39A3-BE6F-4AB9-8F35-F6233D9CEE64}" destId="{891489C2-E48D-446A-92AB-D1F0B7B7B09D}" srcOrd="5" destOrd="0" presId="urn:microsoft.com/office/officeart/2005/8/layout/orgChart1"/>
    <dgm:cxn modelId="{E5882CFF-A3C8-463D-821F-E9A9A116915F}" type="presParOf" srcId="{891489C2-E48D-446A-92AB-D1F0B7B7B09D}" destId="{1641A10A-553E-4DAF-A788-CC236C14BBF1}" srcOrd="0" destOrd="0" presId="urn:microsoft.com/office/officeart/2005/8/layout/orgChart1"/>
    <dgm:cxn modelId="{37BE40A6-A4BD-4550-A397-522AADDC9BBB}" type="presParOf" srcId="{1641A10A-553E-4DAF-A788-CC236C14BBF1}" destId="{B9F493C3-2DBA-4292-BD88-1CF755471C42}" srcOrd="0" destOrd="0" presId="urn:microsoft.com/office/officeart/2005/8/layout/orgChart1"/>
    <dgm:cxn modelId="{118F5195-C304-4BC5-AE0C-0DBB3F934137}" type="presParOf" srcId="{1641A10A-553E-4DAF-A788-CC236C14BBF1}" destId="{0DB77904-90CD-4160-87DF-D137F9F55C2F}" srcOrd="1" destOrd="0" presId="urn:microsoft.com/office/officeart/2005/8/layout/orgChart1"/>
    <dgm:cxn modelId="{F77A0159-80BA-43CB-A2A0-1FADE5E3CBEF}" type="presParOf" srcId="{891489C2-E48D-446A-92AB-D1F0B7B7B09D}" destId="{372FE385-1049-4310-82A5-14FAB974E3E4}" srcOrd="1" destOrd="0" presId="urn:microsoft.com/office/officeart/2005/8/layout/orgChart1"/>
    <dgm:cxn modelId="{B276E144-6B04-42F4-BE20-5703BA8A6D56}" type="presParOf" srcId="{891489C2-E48D-446A-92AB-D1F0B7B7B09D}" destId="{3C105900-334D-45E0-B331-4FB76125F61E}" srcOrd="2" destOrd="0" presId="urn:microsoft.com/office/officeart/2005/8/layout/orgChart1"/>
    <dgm:cxn modelId="{86E855F9-C33C-4C9A-A756-DDA3DFFE78AA}" type="presParOf" srcId="{ADC15AEF-9B8B-4ED8-81CF-4C0DD82FFEC2}" destId="{80FCE063-66B5-453A-8CA1-8F28B345EAB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753031-2A7E-437D-B8B4-B65C62BED975}">
      <dsp:nvSpPr>
        <dsp:cNvPr id="0" name=""/>
        <dsp:cNvSpPr/>
      </dsp:nvSpPr>
      <dsp:spPr>
        <a:xfrm>
          <a:off x="5333266" y="1873613"/>
          <a:ext cx="1969606" cy="638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1315"/>
              </a:lnTo>
              <a:lnTo>
                <a:pt x="1969606" y="401315"/>
              </a:lnTo>
              <a:lnTo>
                <a:pt x="1969606" y="638053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C95831-0E86-4878-A7B0-174F870D7927}">
      <dsp:nvSpPr>
        <dsp:cNvPr id="0" name=""/>
        <dsp:cNvSpPr/>
      </dsp:nvSpPr>
      <dsp:spPr>
        <a:xfrm>
          <a:off x="4257688" y="1873613"/>
          <a:ext cx="1075578" cy="609701"/>
        </a:xfrm>
        <a:custGeom>
          <a:avLst/>
          <a:gdLst/>
          <a:ahLst/>
          <a:cxnLst/>
          <a:rect l="0" t="0" r="0" b="0"/>
          <a:pathLst>
            <a:path>
              <a:moveTo>
                <a:pt x="1075578" y="0"/>
              </a:moveTo>
              <a:lnTo>
                <a:pt x="1075578" y="372963"/>
              </a:lnTo>
              <a:lnTo>
                <a:pt x="0" y="372963"/>
              </a:lnTo>
              <a:lnTo>
                <a:pt x="0" y="60970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70537A-5BC2-4111-B0EC-6EE7142E995A}">
      <dsp:nvSpPr>
        <dsp:cNvPr id="0" name=""/>
        <dsp:cNvSpPr/>
      </dsp:nvSpPr>
      <dsp:spPr>
        <a:xfrm>
          <a:off x="1277735" y="1873613"/>
          <a:ext cx="4055531" cy="609701"/>
        </a:xfrm>
        <a:custGeom>
          <a:avLst/>
          <a:gdLst/>
          <a:ahLst/>
          <a:cxnLst/>
          <a:rect l="0" t="0" r="0" b="0"/>
          <a:pathLst>
            <a:path>
              <a:moveTo>
                <a:pt x="4055531" y="0"/>
              </a:moveTo>
              <a:lnTo>
                <a:pt x="4055531" y="372963"/>
              </a:lnTo>
              <a:lnTo>
                <a:pt x="0" y="372963"/>
              </a:lnTo>
              <a:lnTo>
                <a:pt x="0" y="60970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A915C1-2E4A-4355-8F08-EB03315B6BD9}">
      <dsp:nvSpPr>
        <dsp:cNvPr id="0" name=""/>
        <dsp:cNvSpPr/>
      </dsp:nvSpPr>
      <dsp:spPr>
        <a:xfrm>
          <a:off x="2160236" y="126083"/>
          <a:ext cx="6346059" cy="174753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effectLst/>
              <a:latin typeface="+mn-lt"/>
              <a:ea typeface="+mn-ea"/>
              <a:cs typeface="+mn-cs"/>
            </a:rPr>
            <a:t>Для проведения квалификационного экзамена издается распоряжение администрации, содержащее положения</a:t>
          </a:r>
          <a:endParaRPr lang="ru-RU" sz="2400" kern="1200" dirty="0"/>
        </a:p>
      </dsp:txBody>
      <dsp:txXfrm>
        <a:off x="2160236" y="126083"/>
        <a:ext cx="6346059" cy="1747530"/>
      </dsp:txXfrm>
    </dsp:sp>
    <dsp:sp modelId="{AF4370CE-4088-4874-BEBC-9D90FDCC8456}">
      <dsp:nvSpPr>
        <dsp:cNvPr id="0" name=""/>
        <dsp:cNvSpPr/>
      </dsp:nvSpPr>
      <dsp:spPr>
        <a:xfrm>
          <a:off x="2440" y="2483314"/>
          <a:ext cx="2550589" cy="200690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effectLst/>
              <a:latin typeface="+mn-lt"/>
              <a:ea typeface="+mn-ea"/>
              <a:cs typeface="+mn-cs"/>
            </a:rPr>
            <a:t> </a:t>
          </a:r>
          <a:r>
            <a:rPr lang="ru-RU" sz="2000" kern="1200" dirty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об утверждении графика проведения квалификационного экзамена 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2440" y="2483314"/>
        <a:ext cx="2550589" cy="2006904"/>
      </dsp:txXfrm>
    </dsp:sp>
    <dsp:sp modelId="{9E3EB7FF-AA49-4BB6-B897-6F07DDC166B3}">
      <dsp:nvSpPr>
        <dsp:cNvPr id="0" name=""/>
        <dsp:cNvSpPr/>
      </dsp:nvSpPr>
      <dsp:spPr>
        <a:xfrm>
          <a:off x="3026505" y="2483314"/>
          <a:ext cx="2462365" cy="197104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effectLst/>
              <a:latin typeface="+mn-lt"/>
              <a:ea typeface="+mn-ea"/>
              <a:cs typeface="+mn-cs"/>
            </a:rPr>
            <a:t>о составлении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effectLst/>
              <a:latin typeface="+mn-lt"/>
              <a:ea typeface="+mn-ea"/>
              <a:cs typeface="+mn-cs"/>
            </a:rPr>
            <a:t>списков муниципальных служащих, подлежащих </a:t>
          </a:r>
          <a:r>
            <a:rPr lang="ru-RU" sz="1800" kern="1200" dirty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проведению </a:t>
          </a:r>
          <a:r>
            <a:rPr lang="ru-RU" sz="1800" kern="1200" dirty="0" smtClean="0">
              <a:effectLst/>
              <a:latin typeface="+mn-lt"/>
              <a:ea typeface="+mn-ea"/>
              <a:cs typeface="+mn-cs"/>
            </a:rPr>
            <a:t>квалификационного</a:t>
          </a:r>
          <a:r>
            <a:rPr lang="ru-RU" sz="1800" kern="1200" dirty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 экзамена </a:t>
          </a:r>
          <a:endParaRPr lang="ru-RU" sz="1800" kern="1200" dirty="0"/>
        </a:p>
      </dsp:txBody>
      <dsp:txXfrm>
        <a:off x="3026505" y="2483314"/>
        <a:ext cx="2462365" cy="1971044"/>
      </dsp:txXfrm>
    </dsp:sp>
    <dsp:sp modelId="{B9F493C3-2DBA-4292-BD88-1CF755471C42}">
      <dsp:nvSpPr>
        <dsp:cNvPr id="0" name=""/>
        <dsp:cNvSpPr/>
      </dsp:nvSpPr>
      <dsp:spPr>
        <a:xfrm>
          <a:off x="5964786" y="2511666"/>
          <a:ext cx="2676173" cy="200690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effectLst/>
              <a:latin typeface="+mn-lt"/>
              <a:ea typeface="+mn-ea"/>
              <a:cs typeface="+mn-cs"/>
            </a:rPr>
            <a:t>о подготовке документов, необходимых 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effectLst/>
              <a:latin typeface="+mn-lt"/>
              <a:ea typeface="+mn-ea"/>
              <a:cs typeface="+mn-cs"/>
            </a:rPr>
            <a:t>для работы аттестационной комиссии</a:t>
          </a:r>
          <a:endParaRPr lang="ru-RU" sz="2000" kern="1200" dirty="0"/>
        </a:p>
      </dsp:txBody>
      <dsp:txXfrm>
        <a:off x="5964786" y="2511666"/>
        <a:ext cx="2676173" cy="20069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D4321-80C9-4E58-8C47-DAF55583C793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84725"/>
            <a:ext cx="5408613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56A774-5872-48D6-8A82-BBF399539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714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6A774-5872-48D6-8A82-BBF399539B8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547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6A774-5872-48D6-8A82-BBF399539B8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953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6A774-5872-48D6-8A82-BBF399539B8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870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6A774-5872-48D6-8A82-BBF399539B8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810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5270-0F9B-4122-BEA5-EF71CB616105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4ECC-5683-4A54-9D02-E62EDB957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70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 dir="r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5270-0F9B-4122-BEA5-EF71CB616105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4ECC-5683-4A54-9D02-E62EDB957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23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 dir="r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5270-0F9B-4122-BEA5-EF71CB616105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4ECC-5683-4A54-9D02-E62EDB957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14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 dir="r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5270-0F9B-4122-BEA5-EF71CB616105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4ECC-5683-4A54-9D02-E62EDB957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37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 dir="r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5270-0F9B-4122-BEA5-EF71CB616105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4ECC-5683-4A54-9D02-E62EDB957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297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 dir="r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5270-0F9B-4122-BEA5-EF71CB616105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4ECC-5683-4A54-9D02-E62EDB957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890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 dir="r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5270-0F9B-4122-BEA5-EF71CB616105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4ECC-5683-4A54-9D02-E62EDB957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08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 dir="r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5270-0F9B-4122-BEA5-EF71CB616105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4ECC-5683-4A54-9D02-E62EDB957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86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 dir="r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5270-0F9B-4122-BEA5-EF71CB616105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4ECC-5683-4A54-9D02-E62EDB957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342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 dir="r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5270-0F9B-4122-BEA5-EF71CB616105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4ECC-5683-4A54-9D02-E62EDB957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897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 dir="r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5270-0F9B-4122-BEA5-EF71CB616105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4ECC-5683-4A54-9D02-E62EDB957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510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 dir="r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C5270-0F9B-4122-BEA5-EF71CB616105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94ECC-5683-4A54-9D02-E62EDB957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619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 dir="r"/>
        <p:sndAc>
          <p:stSnd>
            <p:snd r:embed="rId13" name="wind.wav"/>
          </p:stSnd>
        </p:sndAc>
      </p:transition>
    </mc:Choice>
    <mc:Fallback xmlns="">
      <p:transition spd="slow">
        <p:fade/>
        <p:sndAc>
          <p:stSnd>
            <p:snd r:embed="rId14" name="wind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audio" Target="../media/audio1.wav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fp=8&amp;img_url=http://img1.liveinternet.ru/images/attach/c/7/94/891/94891817_12_12_12.jpg&amp;uinfo=ww-1903-wh-901-fw-1678-fh-598-pd-1&amp;p=8&amp;text=%D0%BA%D0%B0%D1%80%D1%82%D0%B8%D0%BD%D0%BA%D0%B8%20%D0%B4%D0%BB%D1%8F%20%D0%BF%D1%80%D0%B5%D0%B7%D0%B5%D0%BD%D1%82%D0%B0%D1%86%D0%B8%D0%B9&amp;noreask=1&amp;pos=242&amp;rpt=simage&amp;lr=16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1.wav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audio" Target="../media/audio1.wav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6.png"/><Relationship Id="rId9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9376" y="1484784"/>
            <a:ext cx="11377264" cy="3600400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solidFill>
                  <a:schemeClr val="accent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ru-RU" sz="5400" b="1" dirty="0" smtClean="0">
                <a:solidFill>
                  <a:schemeClr val="accent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sz="5400" b="1" dirty="0" smtClean="0">
                <a:solidFill>
                  <a:schemeClr val="accent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sz="5400" b="1" dirty="0" smtClean="0">
                <a:solidFill>
                  <a:schemeClr val="accent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sz="5400" b="1" dirty="0" smtClean="0">
                <a:solidFill>
                  <a:schemeClr val="accent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sz="7300" b="1" dirty="0" smtClean="0">
                <a:solidFill>
                  <a:schemeClr val="accent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Проведение квалификационного экзамена</a:t>
            </a:r>
            <a:endParaRPr lang="ru-RU" sz="7300" b="1" dirty="0">
              <a:solidFill>
                <a:schemeClr val="accent2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9936" y="260648"/>
            <a:ext cx="1546039" cy="21178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28682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 dir="r"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4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5840" y="0"/>
            <a:ext cx="7536160" cy="764704"/>
          </a:xfrm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 Организация и проведение </a:t>
            </a:r>
            <a:r>
              <a:rPr lang="ru-RU" sz="2400" dirty="0" smtClean="0">
                <a:solidFill>
                  <a:schemeClr val="bg1"/>
                </a:solidFill>
              </a:rPr>
              <a:t>квалификационного экзамена </a:t>
            </a:r>
            <a:r>
              <a:rPr lang="ru-RU" sz="2400" dirty="0">
                <a:solidFill>
                  <a:schemeClr val="bg1"/>
                </a:solidFill>
              </a:rPr>
              <a:t/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в органах местного самоуправления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020800" y="3142695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819239"/>
              </p:ext>
            </p:extLst>
          </p:nvPr>
        </p:nvGraphicFramePr>
        <p:xfrm>
          <a:off x="1271464" y="1009452"/>
          <a:ext cx="10657184" cy="5706609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0657184"/>
              </a:tblGrid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 </a:t>
                      </a:r>
                      <a:r>
                        <a:rPr lang="ru-RU" sz="2800" dirty="0" smtClean="0"/>
                        <a:t>Требования к документам</a:t>
                      </a:r>
                      <a:endParaRPr lang="ru-RU" sz="1600" dirty="0"/>
                    </a:p>
                  </a:txBody>
                  <a:tcPr/>
                </a:tc>
              </a:tr>
              <a:tr h="5188449">
                <a:tc>
                  <a:txBody>
                    <a:bodyPr/>
                    <a:lstStyle/>
                    <a:p>
                      <a:pPr algn="ctr"/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723087119"/>
              </p:ext>
            </p:extLst>
          </p:nvPr>
        </p:nvGraphicFramePr>
        <p:xfrm>
          <a:off x="2639616" y="1502718"/>
          <a:ext cx="864096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Рисунок 7" descr="http://go3.imgsmail.ru/imgpreview?key=http%3A//prichesin.com/image/rabota/2338.jpg&amp;mb=imgdb_preview_1176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700" y="1660277"/>
            <a:ext cx="2448272" cy="2016224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0"/>
            <a:ext cx="1231896" cy="16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12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 dir="r"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10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020800" y="3142695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690746"/>
              </p:ext>
            </p:extLst>
          </p:nvPr>
        </p:nvGraphicFramePr>
        <p:xfrm>
          <a:off x="1450132" y="811561"/>
          <a:ext cx="10406508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06508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ТРЕБОВАНИЯ К ОТЗЫВУ</a:t>
                      </a:r>
                      <a:endParaRPr lang="ru-RU" sz="2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415480" y="1268761"/>
            <a:ext cx="1044116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позднее чем за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месяц до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начала аттестации в аттестационную комиссию представляется отзыв об уровне знаний, навыков, умений (профессиональном уровне) муниципального служащего и о возможности присвоения ему классного чина, подписанный его непосредственным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руководителем.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975618"/>
              </p:ext>
            </p:extLst>
          </p:nvPr>
        </p:nvGraphicFramePr>
        <p:xfrm>
          <a:off x="1415137" y="2691065"/>
          <a:ext cx="10441160" cy="3780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1160"/>
              </a:tblGrid>
              <a:tr h="36143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Отзыв</a:t>
                      </a:r>
                      <a:endParaRPr lang="ru-RU" sz="18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об исполнении муниципальным служащим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должностных обязанностей за аттестационный период</a:t>
                      </a:r>
                      <a:endParaRPr lang="ru-RU" sz="18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676767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ru-RU" sz="1050" b="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800" b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  Фамилия, имя, отчество, должность муниципального служащего.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 Замещаемая должность на момент проведения квалификационного экзамена и дата назначения на эту должность.</a:t>
                      </a:r>
                      <a:endParaRPr lang="ru-RU" sz="18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 </a:t>
                      </a:r>
                      <a:r>
                        <a:rPr lang="ru-RU" sz="1800" b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Основные должностные обязанности, выполняемые муниципальным служащим.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4. Мотивированная оценка деловых, личностных качеств и результатов профессиональной служебной деятельности муниципального служащего.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5. Рекомендации руководителя.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1" name="Рисунок 10" descr="http://im7-tub-ru.yandex.net/i?id=250216678-14-72&amp;n=21">
            <a:hlinkClick r:id="rId3" tgtFrame="&quot;_blank&quot;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496" y="2708920"/>
            <a:ext cx="1368152" cy="1304393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35160" cy="1692000"/>
          </a:xfrm>
          <a:prstGeom prst="rect">
            <a:avLst/>
          </a:prstGeom>
        </p:spPr>
      </p:pic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4655840" y="0"/>
            <a:ext cx="7536160" cy="764704"/>
          </a:xfrm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 Организация и проведение </a:t>
            </a:r>
            <a:r>
              <a:rPr lang="ru-RU" sz="2400" dirty="0" smtClean="0">
                <a:solidFill>
                  <a:schemeClr val="bg1"/>
                </a:solidFill>
              </a:rPr>
              <a:t>квалификационного экзамена </a:t>
            </a:r>
            <a:r>
              <a:rPr lang="ru-RU" sz="2400" dirty="0">
                <a:solidFill>
                  <a:schemeClr val="bg1"/>
                </a:solidFill>
              </a:rPr>
              <a:t/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в органах местного самоуправления</a:t>
            </a:r>
          </a:p>
        </p:txBody>
      </p:sp>
    </p:spTree>
    <p:extLst>
      <p:ext uri="{BB962C8B-B14F-4D97-AF65-F5344CB8AC3E}">
        <p14:creationId xmlns:p14="http://schemas.microsoft.com/office/powerpoint/2010/main" val="261138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 dir="r"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6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5313" y="1417638"/>
            <a:ext cx="10417467" cy="5169830"/>
          </a:xfrm>
        </p:spPr>
        <p:txBody>
          <a:bodyPr/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dirty="0" smtClean="0">
              <a:solidFill>
                <a:prstClr val="black"/>
              </a:solidFill>
              <a:latin typeface="Arial" charset="0"/>
            </a:endParaRP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sz="1800" dirty="0">
              <a:solidFill>
                <a:prstClr val="black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 smtClean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 smtClean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 smtClean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>
              <a:solidFill>
                <a:srgbClr val="990000"/>
              </a:solidFill>
              <a:latin typeface="Arial" charset="0"/>
            </a:endParaRPr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235313" y="828397"/>
            <a:ext cx="10633942" cy="652934"/>
          </a:xfrm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Проведение </a:t>
            </a:r>
            <a:r>
              <a:rPr lang="ru-RU" sz="3200" b="1" dirty="0" smtClean="0">
                <a:solidFill>
                  <a:schemeClr val="bg1"/>
                </a:solidFill>
              </a:rPr>
              <a:t>квалификационного экзамена 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282" y="14858"/>
            <a:ext cx="1237595" cy="1694835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1235312" y="1466292"/>
            <a:ext cx="84610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black"/>
                </a:solidFill>
                <a:latin typeface="Arial" charset="0"/>
              </a:rPr>
              <a:t>Рассмотрение документов. </a:t>
            </a:r>
            <a:r>
              <a:rPr lang="ru-RU" b="1" dirty="0" smtClean="0">
                <a:solidFill>
                  <a:srgbClr val="990000"/>
                </a:solidFill>
                <a:latin typeface="Arial" charset="0"/>
              </a:rPr>
              <a:t>Председатель комиссии знакомит присутствующих с отзывом,</a:t>
            </a:r>
            <a:r>
              <a:rPr lang="ru-RU" dirty="0" smtClean="0">
                <a:solidFill>
                  <a:srgbClr val="990000"/>
                </a:solidFill>
                <a:latin typeface="Arial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содержащим, как правило, достаточную информацию об экзаменуемом. При необходимости оглашения иных документов, поступивших в комиссию, их озвучивает председательствующий или секретарь. 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6" y="1472543"/>
            <a:ext cx="2045188" cy="1533890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16" name="Прямоугольник 15"/>
          <p:cNvSpPr/>
          <p:nvPr/>
        </p:nvSpPr>
        <p:spPr>
          <a:xfrm>
            <a:off x="2495602" y="3132502"/>
            <a:ext cx="93900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black"/>
                </a:solidFill>
                <a:latin typeface="Arial" charset="0"/>
              </a:rPr>
              <a:t>Доклад непосредственного руководителя 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должен быть кратким и </a:t>
            </a:r>
            <a:r>
              <a:rPr lang="ru-RU" b="1" dirty="0" smtClean="0">
                <a:solidFill>
                  <a:srgbClr val="990000"/>
                </a:solidFill>
                <a:latin typeface="Arial" charset="0"/>
              </a:rPr>
              <a:t>не может повторять собой отзыв</a:t>
            </a:r>
            <a:r>
              <a:rPr lang="ru-RU" b="1" dirty="0" smtClean="0">
                <a:solidFill>
                  <a:prstClr val="black"/>
                </a:solidFill>
                <a:latin typeface="Arial" charset="0"/>
              </a:rPr>
              <a:t>. 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Следует остановится на основных моментах, обосновывающих данную в отзыве рекомендацию, которой, обычно, и завершается отзыв. 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28888" y="4875516"/>
            <a:ext cx="931589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990000"/>
                </a:solidFill>
                <a:latin typeface="Arial" charset="0"/>
              </a:rPr>
              <a:t>ВАЖНО! 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Служащий вправе представить дополнительные сведения о своей профессиональной деятельности, письменные пояснения к отзыву или до заседания комиссии письменно заявить о своем несогласии с отзывом. В этом случае </a:t>
            </a:r>
            <a:r>
              <a:rPr lang="ru-RU" b="1" dirty="0" smtClean="0">
                <a:solidFill>
                  <a:srgbClr val="990000"/>
                </a:solidFill>
                <a:latin typeface="Arial" charset="0"/>
              </a:rPr>
              <a:t>целесообразно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 при изучении этой информации </a:t>
            </a:r>
            <a:r>
              <a:rPr lang="ru-RU" b="1" dirty="0" smtClean="0">
                <a:solidFill>
                  <a:srgbClr val="990000"/>
                </a:solidFill>
                <a:latin typeface="Arial" charset="0"/>
              </a:rPr>
              <a:t>выяснить у служащего мотивы его действий</a:t>
            </a:r>
            <a:r>
              <a:rPr lang="ru-RU" b="1" dirty="0" smtClean="0">
                <a:solidFill>
                  <a:prstClr val="black"/>
                </a:solidFill>
                <a:latin typeface="Arial" charset="0"/>
              </a:rPr>
              <a:t>.</a:t>
            </a:r>
            <a:endParaRPr lang="ru-RU" b="1" dirty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8" name="Рисунок 17" descr="solutions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228888" y="2982468"/>
            <a:ext cx="1260288" cy="16584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1258" y="4847366"/>
            <a:ext cx="1107997" cy="1477328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4655840" y="0"/>
            <a:ext cx="7536160" cy="76470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smtClean="0">
                <a:solidFill>
                  <a:schemeClr val="bg1"/>
                </a:solidFill>
              </a:rPr>
              <a:t> Организация и проведение квалификационного экзамена </a:t>
            </a:r>
            <a:br>
              <a:rPr lang="ru-RU" sz="2400" smtClean="0">
                <a:solidFill>
                  <a:schemeClr val="bg1"/>
                </a:solidFill>
              </a:rPr>
            </a:br>
            <a:r>
              <a:rPr lang="ru-RU" sz="2400" smtClean="0">
                <a:solidFill>
                  <a:schemeClr val="bg1"/>
                </a:solidFill>
              </a:rPr>
              <a:t>в органах местного самоуправления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68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 dir="r"/>
        <p:sndAc>
          <p:stSnd>
            <p:snd r:embed="rId3" name="wind.wav"/>
          </p:stSnd>
        </p:sndAc>
      </p:transition>
    </mc:Choice>
    <mc:Fallback xmlns="">
      <p:transition spd="slow">
        <p:fade/>
        <p:sndAc>
          <p:stSnd>
            <p:snd r:embed="rId8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5313" y="1417638"/>
            <a:ext cx="10347087" cy="4891682"/>
          </a:xfrm>
        </p:spPr>
        <p:txBody>
          <a:bodyPr>
            <a:normAutofit fontScale="77500" lnSpcReduction="20000"/>
          </a:bodyPr>
          <a:lstStyle/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sz="1800" dirty="0" smtClean="0">
              <a:solidFill>
                <a:prstClr val="black"/>
              </a:solidFill>
              <a:latin typeface="Arial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dirty="0" smtClean="0">
              <a:solidFill>
                <a:prstClr val="black"/>
              </a:solidFill>
              <a:latin typeface="Arial" charset="0"/>
            </a:endParaRPr>
          </a:p>
          <a:p>
            <a:pPr marL="0" indent="0" algn="just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628650" algn="l"/>
              </a:tabLst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проведении квалификационного экзамена комиссия оценивает знания, навыки и умения (профессиональный уровень) муниципальных служащих в соответствии с требованиями должностных инструкций муниципальных служащих, сложностью и ответственностью работы, выполняемой муниципальным служащим, на основе </a:t>
            </a:r>
            <a:r>
              <a:rPr lang="ru-RU" sz="2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индивидуального </a:t>
            </a:r>
            <a:r>
              <a:rPr lang="ru-RU" sz="2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собеседования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628650" algn="l"/>
              </a:tabLst>
            </a:pP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628650" algn="l"/>
              </a:tabLst>
            </a:pP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Решение 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аттестационной комиссии принимается в отсутствие экзаменуемого и его непосредственного руководителя открытым голосованием простым большинством голосов от числа присутствующих на заседании членов аттестационной комиссии. </a:t>
            </a: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равенстве голосов муниципальный служащий признается сдавшим квалификационный экзамен.</a:t>
            </a:r>
            <a:endParaRPr lang="ru-RU" sz="2300" b="1" dirty="0" smtClean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 smtClean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 smtClean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>
              <a:solidFill>
                <a:srgbClr val="990000"/>
              </a:solidFill>
              <a:latin typeface="Arial" charset="0"/>
            </a:endParaRPr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235313" y="814201"/>
            <a:ext cx="10347087" cy="652934"/>
          </a:xfrm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Проведение </a:t>
            </a:r>
            <a:r>
              <a:rPr lang="ru-RU" sz="3200" b="1" dirty="0" smtClean="0">
                <a:solidFill>
                  <a:schemeClr val="bg1"/>
                </a:solidFill>
              </a:rPr>
              <a:t>квалификационного экзамена 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282" y="14858"/>
            <a:ext cx="1237595" cy="1694835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548590" y="2713964"/>
            <a:ext cx="8738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dirty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655840" y="0"/>
            <a:ext cx="7536160" cy="76470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smtClean="0">
                <a:solidFill>
                  <a:schemeClr val="bg1"/>
                </a:solidFill>
              </a:rPr>
              <a:t> Организация и проведение квалификационного экзамена </a:t>
            </a:r>
            <a:br>
              <a:rPr lang="ru-RU" sz="2400" smtClean="0">
                <a:solidFill>
                  <a:schemeClr val="bg1"/>
                </a:solidFill>
              </a:rPr>
            </a:br>
            <a:r>
              <a:rPr lang="ru-RU" sz="2400" smtClean="0">
                <a:solidFill>
                  <a:schemeClr val="bg1"/>
                </a:solidFill>
              </a:rPr>
              <a:t>в органах местного самоуправления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172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 dir="r"/>
        <p:sndAc>
          <p:stSnd>
            <p:snd r:embed="rId3" name="wind.wav"/>
          </p:stSnd>
        </p:sndAc>
      </p:transition>
    </mc:Choice>
    <mc:Fallback xmlns="">
      <p:transition spd="slow">
        <p:fade/>
        <p:sndAc>
          <p:stSnd>
            <p:snd r:embed="rId7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7613" y="1450181"/>
            <a:ext cx="10417467" cy="5169830"/>
          </a:xfrm>
        </p:spPr>
        <p:txBody>
          <a:bodyPr/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 smtClean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 smtClean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b="1" dirty="0" smtClean="0">
                <a:solidFill>
                  <a:srgbClr val="990000"/>
                </a:solidFill>
                <a:latin typeface="Arial" charset="0"/>
              </a:rPr>
              <a:t>            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b="1" dirty="0">
                <a:solidFill>
                  <a:srgbClr val="990000"/>
                </a:solidFill>
                <a:latin typeface="Arial" charset="0"/>
              </a:rPr>
              <a:t> </a:t>
            </a:r>
            <a:r>
              <a:rPr lang="ru-RU" sz="1800" b="1" dirty="0" smtClean="0">
                <a:solidFill>
                  <a:srgbClr val="990000"/>
                </a:solidFill>
                <a:latin typeface="Arial" charset="0"/>
              </a:rPr>
              <a:t>            </a:t>
            </a:r>
            <a:r>
              <a:rPr lang="ru-RU" sz="2000" b="1" dirty="0" smtClean="0">
                <a:solidFill>
                  <a:srgbClr val="990000"/>
                </a:solidFill>
                <a:latin typeface="Arial" charset="0"/>
              </a:rPr>
              <a:t>1) Признать</a:t>
            </a:r>
            <a:r>
              <a:rPr lang="ru-RU" sz="2000" b="1" dirty="0">
                <a:solidFill>
                  <a:srgbClr val="990000"/>
                </a:solidFill>
                <a:latin typeface="Arial" charset="0"/>
              </a:rPr>
              <a:t>, что муниципальный служащий </a:t>
            </a:r>
            <a:r>
              <a:rPr lang="ru-RU" sz="2000" b="1" dirty="0" smtClean="0">
                <a:solidFill>
                  <a:srgbClr val="990000"/>
                </a:solidFill>
                <a:latin typeface="Arial" charset="0"/>
              </a:rPr>
              <a:t>сдал квалификационный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b="1" dirty="0">
                <a:solidFill>
                  <a:srgbClr val="990000"/>
                </a:solidFill>
                <a:latin typeface="Arial" charset="0"/>
              </a:rPr>
              <a:t> </a:t>
            </a:r>
            <a:r>
              <a:rPr lang="ru-RU" sz="2000" b="1" dirty="0" smtClean="0">
                <a:solidFill>
                  <a:srgbClr val="990000"/>
                </a:solidFill>
                <a:latin typeface="Arial" charset="0"/>
              </a:rPr>
              <a:t>               </a:t>
            </a:r>
            <a:r>
              <a:rPr lang="ru-RU" sz="2000" b="1" dirty="0">
                <a:solidFill>
                  <a:srgbClr val="990000"/>
                </a:solidFill>
                <a:latin typeface="Arial" charset="0"/>
              </a:rPr>
              <a:t>экзамен, </a:t>
            </a:r>
            <a:r>
              <a:rPr lang="ru-RU" sz="2000" b="1" dirty="0" smtClean="0">
                <a:solidFill>
                  <a:srgbClr val="990000"/>
                </a:solidFill>
                <a:latin typeface="Arial" charset="0"/>
              </a:rPr>
              <a:t>и рекомендовать </a:t>
            </a:r>
            <a:r>
              <a:rPr lang="ru-RU" sz="2000" b="1" dirty="0">
                <a:solidFill>
                  <a:srgbClr val="990000"/>
                </a:solidFill>
                <a:latin typeface="Arial" charset="0"/>
              </a:rPr>
              <a:t>его для присвоения классного </a:t>
            </a:r>
            <a:r>
              <a:rPr lang="ru-RU" sz="2000" b="1" dirty="0" smtClean="0">
                <a:solidFill>
                  <a:srgbClr val="990000"/>
                </a:solidFill>
                <a:latin typeface="Arial" charset="0"/>
              </a:rPr>
              <a:t>чина.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 smtClean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 smtClean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b="1" dirty="0" smtClean="0">
                <a:solidFill>
                  <a:srgbClr val="990000"/>
                </a:solidFill>
                <a:latin typeface="Arial" charset="0"/>
              </a:rPr>
              <a:t>             2</a:t>
            </a:r>
            <a:r>
              <a:rPr lang="ru-RU" sz="2000" b="1" dirty="0">
                <a:solidFill>
                  <a:srgbClr val="990000"/>
                </a:solidFill>
                <a:latin typeface="Arial" charset="0"/>
              </a:rPr>
              <a:t>) </a:t>
            </a:r>
            <a:r>
              <a:rPr lang="ru-RU" sz="2000" b="1" dirty="0" smtClean="0">
                <a:solidFill>
                  <a:srgbClr val="990000"/>
                </a:solidFill>
                <a:latin typeface="Arial" charset="0"/>
              </a:rPr>
              <a:t>Признать</a:t>
            </a:r>
            <a:r>
              <a:rPr lang="ru-RU" sz="2000" b="1" dirty="0">
                <a:solidFill>
                  <a:srgbClr val="990000"/>
                </a:solidFill>
                <a:latin typeface="Arial" charset="0"/>
              </a:rPr>
              <a:t>, что муниципальный служащий не сдал </a:t>
            </a:r>
            <a:r>
              <a:rPr lang="ru-RU" sz="2000" b="1" dirty="0" smtClean="0">
                <a:solidFill>
                  <a:srgbClr val="990000"/>
                </a:solidFill>
                <a:latin typeface="Arial" charset="0"/>
              </a:rPr>
              <a:t>квалификационный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b="1" dirty="0">
                <a:solidFill>
                  <a:srgbClr val="990000"/>
                </a:solidFill>
                <a:latin typeface="Arial" charset="0"/>
              </a:rPr>
              <a:t> </a:t>
            </a:r>
            <a:r>
              <a:rPr lang="ru-RU" sz="2000" b="1" dirty="0" smtClean="0">
                <a:solidFill>
                  <a:srgbClr val="990000"/>
                </a:solidFill>
                <a:latin typeface="Arial" charset="0"/>
              </a:rPr>
              <a:t>                </a:t>
            </a:r>
            <a:r>
              <a:rPr lang="ru-RU" sz="2000" b="1" dirty="0">
                <a:solidFill>
                  <a:srgbClr val="990000"/>
                </a:solidFill>
                <a:latin typeface="Arial" charset="0"/>
              </a:rPr>
              <a:t>экзамен</a:t>
            </a:r>
            <a:r>
              <a:rPr lang="ru-RU" sz="2000" b="1" dirty="0" smtClean="0">
                <a:solidFill>
                  <a:srgbClr val="990000"/>
                </a:solidFill>
                <a:latin typeface="Arial" charset="0"/>
              </a:rPr>
              <a:t>.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 smtClean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>
              <a:solidFill>
                <a:srgbClr val="990000"/>
              </a:solidFill>
              <a:latin typeface="Arial" charset="0"/>
            </a:endParaRPr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235313" y="876126"/>
            <a:ext cx="10633942" cy="493515"/>
          </a:xfrm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Решения </a:t>
            </a:r>
            <a:r>
              <a:rPr lang="ru-RU" sz="3200" b="1" dirty="0" smtClean="0">
                <a:solidFill>
                  <a:schemeClr val="bg1"/>
                </a:solidFill>
              </a:rPr>
              <a:t>аттестационной комиссии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282" y="14858"/>
            <a:ext cx="1237595" cy="1694835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2074505" y="1488084"/>
            <a:ext cx="9001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prstClr val="black"/>
                </a:solidFill>
                <a:latin typeface="Arial" charset="0"/>
              </a:rPr>
              <a:t>По итогам квалификационного экзамена комиссией может быть принято одно из следующих решений…</a:t>
            </a: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39803" y="2372015"/>
            <a:ext cx="802803" cy="1072449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645" y="3784516"/>
            <a:ext cx="802803" cy="107040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4655840" y="0"/>
            <a:ext cx="7536160" cy="76470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bg1"/>
                </a:solidFill>
              </a:rPr>
              <a:t> Организация и проведение квалификационного экзамена 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в органах местного самоуправления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117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 dir="r"/>
        <p:sndAc>
          <p:stSnd>
            <p:snd r:embed="rId3" name="wind.wav"/>
          </p:stSnd>
        </p:sndAc>
      </p:transition>
    </mc:Choice>
    <mc:Fallback xmlns="">
      <p:transition spd="slow">
        <p:fade/>
        <p:sndAc>
          <p:stSnd>
            <p:snd r:embed="rId9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7613" y="1450181"/>
            <a:ext cx="10417467" cy="5169830"/>
          </a:xfrm>
        </p:spPr>
        <p:txBody>
          <a:bodyPr/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 smtClean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 smtClean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 smtClean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>
              <a:solidFill>
                <a:srgbClr val="990000"/>
              </a:solidFill>
              <a:latin typeface="Arial" charset="0"/>
            </a:endParaRPr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235313" y="876126"/>
            <a:ext cx="10633942" cy="493515"/>
          </a:xfrm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Решения </a:t>
            </a:r>
            <a:r>
              <a:rPr lang="ru-RU" sz="3200" b="1" dirty="0" smtClean="0">
                <a:solidFill>
                  <a:schemeClr val="bg1"/>
                </a:solidFill>
              </a:rPr>
              <a:t>аттестационной комиссии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282" y="14858"/>
            <a:ext cx="1237595" cy="1694835"/>
          </a:xfrm>
          <a:prstGeom prst="rect">
            <a:avLst/>
          </a:prstGeom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4655840" y="0"/>
            <a:ext cx="7536160" cy="76470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bg1"/>
                </a:solidFill>
              </a:rPr>
              <a:t> Организация и проведение квалификационного экзамена 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в органах местного самоуправления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22774" y="1988840"/>
            <a:ext cx="1106922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Результат квалификационного экзамена заносится в экзаменационный </a:t>
            </a:r>
            <a:r>
              <a:rPr lang="ru-RU" sz="2000" dirty="0" smtClean="0"/>
              <a:t>лист, подписываемый </a:t>
            </a:r>
            <a:r>
              <a:rPr lang="ru-RU" sz="2000" dirty="0"/>
              <a:t>председателем, заместителем председателя, секретарем и членами аттестационной комиссии, присутствующими на заседании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r>
              <a:rPr lang="ru-RU" sz="2000" dirty="0" smtClean="0"/>
              <a:t>Муниципальный </a:t>
            </a:r>
            <a:r>
              <a:rPr lang="ru-RU" sz="2000" dirty="0"/>
              <a:t>служащий знакомится с результатами квалификационного экзамена под роспись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r>
              <a:rPr lang="ru-RU" sz="2000" dirty="0"/>
              <a:t>На основании результатов квалификационного экзамена </a:t>
            </a:r>
            <a:r>
              <a:rPr lang="ru-RU" sz="2000" dirty="0" smtClean="0"/>
              <a:t>работодатель </a:t>
            </a:r>
            <a:r>
              <a:rPr lang="ru-RU" sz="2000" dirty="0"/>
              <a:t>принимает </a:t>
            </a:r>
            <a:r>
              <a:rPr lang="ru-RU" sz="2000" b="1" dirty="0">
                <a:solidFill>
                  <a:srgbClr val="C00000"/>
                </a:solidFill>
              </a:rPr>
              <a:t>решение о присвоении классного чина муниципальному служащему</a:t>
            </a:r>
            <a:r>
              <a:rPr lang="ru-RU" sz="2000" dirty="0"/>
              <a:t>, сдавшему квалификационный экзамен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r>
              <a:rPr lang="ru-RU" sz="2000" dirty="0"/>
              <a:t>Муниципальный служащий, не сдавший квалификационный экзамен, может выступить с инициативой о проведении повторного квалификационного экзамена не ранее чем через </a:t>
            </a:r>
            <a:endParaRPr lang="ru-RU" sz="2000" dirty="0" smtClean="0"/>
          </a:p>
          <a:p>
            <a:r>
              <a:rPr lang="ru-RU" sz="2000" dirty="0" smtClean="0"/>
              <a:t>шесть </a:t>
            </a:r>
            <a:r>
              <a:rPr lang="ru-RU" sz="2000" dirty="0"/>
              <a:t>месяцев после проведения данного экзамена.</a:t>
            </a:r>
          </a:p>
        </p:txBody>
      </p:sp>
    </p:spTree>
    <p:extLst>
      <p:ext uri="{BB962C8B-B14F-4D97-AF65-F5344CB8AC3E}">
        <p14:creationId xmlns:p14="http://schemas.microsoft.com/office/powerpoint/2010/main" val="2634522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 dir="r"/>
        <p:sndAc>
          <p:stSnd>
            <p:snd r:embed="rId3" name="wind.wav"/>
          </p:stSnd>
        </p:sndAc>
      </p:transition>
    </mc:Choice>
    <mc:Fallback xmlns="">
      <p:transition spd="slow">
        <p:fade/>
        <p:sndAc>
          <p:stSnd>
            <p:snd r:embed="rId5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089EC450E8BC0740AB55E54224CBF5F1" ma:contentTypeVersion="5" ma:contentTypeDescription="Создание документа." ma:contentTypeScope="" ma:versionID="6f162c7bb8143adf06b41bf1221bd9d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3cfd481d3d21d4b78a9c43a9ae99b7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B55C76-DEC9-4681-AD3F-175DE76621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A54149-C681-406A-AD89-1A8863F001A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8F0B75FF-3747-42AE-8276-37EE2B157B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1571</TotalTime>
  <Words>389</Words>
  <Application>Microsoft Office PowerPoint</Application>
  <PresentationFormat>Широкоэкранный</PresentationFormat>
  <Paragraphs>87</Paragraphs>
  <Slides>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Batang</vt:lpstr>
      <vt:lpstr>Arial</vt:lpstr>
      <vt:lpstr>Calibri</vt:lpstr>
      <vt:lpstr>Times New Roman</vt:lpstr>
      <vt:lpstr>Тема Office</vt:lpstr>
      <vt:lpstr>   Проведение квалификационного экзамена</vt:lpstr>
      <vt:lpstr> Организация и проведение квалификационного экзамена  в органах местного самоуправления</vt:lpstr>
      <vt:lpstr> Организация и проведение квалификационного экзамена  в органах местного самоуправления</vt:lpstr>
      <vt:lpstr>Проведение квалификационного экзамена </vt:lpstr>
      <vt:lpstr>Проведение квалификационного экзамена </vt:lpstr>
      <vt:lpstr>Решения аттестационной комиссии</vt:lpstr>
      <vt:lpstr>Решения аттестационной комиссии</vt:lpstr>
    </vt:vector>
  </TitlesOfParts>
  <Company>Правительство ЯО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аттестации в органах государственной власти</dc:title>
  <dc:creator>Евстратова Евгения Николаевна</dc:creator>
  <cp:lastModifiedBy>Халафеева Наталья Николаевна</cp:lastModifiedBy>
  <cp:revision>85</cp:revision>
  <cp:lastPrinted>2014-03-20T06:10:23Z</cp:lastPrinted>
  <dcterms:created xsi:type="dcterms:W3CDTF">2014-03-17T10:42:14Z</dcterms:created>
  <dcterms:modified xsi:type="dcterms:W3CDTF">2014-12-22T04:56:24Z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0x010100089EC450E8BC0740AB55E54224CBF5F1</vt:lpwstr>
  </property>
</Properties>
</file>